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72D"/>
    <a:srgbClr val="686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4CC-422A-80B7-74322C7B8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4CC-422A-80B7-74322C7B8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4CC-422A-80B7-74322C7B8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4CC-422A-80B7-74322C7B8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4CC-422A-80B7-74322C7B84C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94CC-422A-80B7-74322C7B84C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4CC-422A-80B7-74322C7B84C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94CC-422A-80B7-74322C7B84C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4CC-422A-80B7-74322C7B84C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94CC-422A-80B7-74322C7B84C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Not Sure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important do you think the following factors are in helping to maximize the potential of property and businesses along the fowler corridor? </a:t>
            </a:r>
          </a:p>
          <a:p>
            <a:pPr>
              <a:defRPr/>
            </a:pPr>
            <a:r>
              <a:rPr lang="en-US" i="1" dirty="0">
                <a:solidFill>
                  <a:srgbClr val="FFC000"/>
                </a:solidFill>
              </a:rPr>
              <a:t>More</a:t>
            </a:r>
            <a:r>
              <a:rPr lang="en-US" i="1" baseline="0" dirty="0">
                <a:solidFill>
                  <a:srgbClr val="FFC000"/>
                </a:solidFill>
              </a:rPr>
              <a:t> pubic spaces for events to bring the community together &amp; draw visitors to the area</a:t>
            </a:r>
            <a:endParaRPr lang="en-US" i="1" u="sng" dirty="0">
              <a:solidFill>
                <a:srgbClr val="FFC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67-4EC4-96E6-6DBF301B5C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67-4EC4-96E6-6DBF301B5C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67-4EC4-96E6-6DBF301B5C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67-4EC4-96E6-6DBF301B5C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67-4EC4-96E6-6DBF301B5C4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7-4EC4-96E6-6DBF301B5C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7-4EC4-96E6-6DBF301B5C4B}"/>
                </c:ext>
              </c:extLst>
            </c:dLbl>
            <c:dLbl>
              <c:idx val="2"/>
              <c:layout>
                <c:manualLayout>
                  <c:x val="-3.1250000000000002E-3"/>
                  <c:y val="1.4062499134934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7-4EC4-96E6-6DBF301B5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Not Sure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11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1332672"/>
        <c:axId val="641334640"/>
      </c:barChart>
      <c:catAx>
        <c:axId val="6413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4640"/>
        <c:crosses val="autoZero"/>
        <c:auto val="1"/>
        <c:lblAlgn val="ctr"/>
        <c:lblOffset val="100"/>
        <c:noMultiLvlLbl val="0"/>
      </c:catAx>
      <c:valAx>
        <c:axId val="6413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 what extent do you agree or disagree: “Fowler avenue needs a more cohesive plan for zoning, land-use, and appearance in order for my business to thrive or for my property to achieve its best value.”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67-4EC4-96E6-6DBF301B5C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67-4EC4-96E6-6DBF301B5C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67-4EC4-96E6-6DBF301B5C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67-4EC4-96E6-6DBF301B5C4B}"/>
              </c:ext>
            </c:extLst>
          </c:dPt>
          <c:dLbls>
            <c:dLbl>
              <c:idx val="0"/>
              <c:layout>
                <c:manualLayout>
                  <c:x val="-3.1250000000000002E-3"/>
                  <c:y val="1.40624991349348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7-4EC4-96E6-6DBF301B5C4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E267-4EC4-96E6-6DBF301B5C4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267-4EC4-96E6-6DBF301B5C4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E267-4EC4-96E6-6DBF301B5C4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Sheet1!$A$3:$A$6</c:f>
              <c:strCache>
                <c:ptCount val="4"/>
                <c:pt idx="0">
                  <c:v>Disagree</c:v>
                </c:pt>
                <c:pt idx="1">
                  <c:v>Not sure</c:v>
                </c:pt>
                <c:pt idx="2">
                  <c:v>Agree</c:v>
                </c:pt>
                <c:pt idx="3">
                  <c:v>Strongly Agree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10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important do you think the following factors are in helping to maximize the potential of property and businesses along the fowler corridor? </a:t>
            </a:r>
          </a:p>
          <a:p>
            <a:pPr>
              <a:defRPr/>
            </a:pPr>
            <a:r>
              <a:rPr lang="en-US" i="1" dirty="0">
                <a:solidFill>
                  <a:srgbClr val="FFC000"/>
                </a:solidFill>
              </a:rPr>
              <a:t>BETTER</a:t>
            </a:r>
            <a:r>
              <a:rPr lang="en-US" i="1" baseline="0" dirty="0">
                <a:solidFill>
                  <a:srgbClr val="FFC000"/>
                </a:solidFill>
              </a:rPr>
              <a:t> CRIME PREVENTION</a:t>
            </a:r>
            <a:endParaRPr lang="en-US" i="1" dirty="0">
              <a:solidFill>
                <a:srgbClr val="FFC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67-4EC4-96E6-6DBF301B5C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67-4EC4-96E6-6DBF301B5C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67-4EC4-96E6-6DBF301B5C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67-4EC4-96E6-6DBF301B5C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67-4EC4-96E6-6DBF301B5C4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7-4EC4-96E6-6DBF301B5C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7-4EC4-96E6-6DBF301B5C4B}"/>
                </c:ext>
              </c:extLst>
            </c:dLbl>
            <c:dLbl>
              <c:idx val="2"/>
              <c:layout>
                <c:manualLayout>
                  <c:x val="-3.1250000000000002E-3"/>
                  <c:y val="1.4062499134934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7-4EC4-96E6-6DBF301B5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Not Sure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10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1332672"/>
        <c:axId val="641334640"/>
      </c:barChart>
      <c:catAx>
        <c:axId val="6413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4640"/>
        <c:crosses val="autoZero"/>
        <c:auto val="1"/>
        <c:lblAlgn val="ctr"/>
        <c:lblOffset val="100"/>
        <c:noMultiLvlLbl val="0"/>
      </c:catAx>
      <c:valAx>
        <c:axId val="6413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important do you think the following factors are in helping to maximize the potential of property and businesses along the fowler corridor? </a:t>
            </a:r>
          </a:p>
          <a:p>
            <a:pPr>
              <a:defRPr/>
            </a:pPr>
            <a:r>
              <a:rPr lang="en-US" i="1" dirty="0">
                <a:solidFill>
                  <a:srgbClr val="FFC000"/>
                </a:solidFill>
              </a:rPr>
              <a:t>Better vehicular traffic flow &amp;</a:t>
            </a:r>
            <a:r>
              <a:rPr lang="en-US" i="1" baseline="0" dirty="0">
                <a:solidFill>
                  <a:srgbClr val="FFC000"/>
                </a:solidFill>
              </a:rPr>
              <a:t> safety</a:t>
            </a:r>
            <a:endParaRPr lang="en-US" i="1" dirty="0">
              <a:solidFill>
                <a:srgbClr val="FFC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67-4EC4-96E6-6DBF301B5C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67-4EC4-96E6-6DBF301B5C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67-4EC4-96E6-6DBF301B5C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67-4EC4-96E6-6DBF301B5C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67-4EC4-96E6-6DBF301B5C4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7-4EC4-96E6-6DBF301B5C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7-4EC4-96E6-6DBF301B5C4B}"/>
                </c:ext>
              </c:extLst>
            </c:dLbl>
            <c:dLbl>
              <c:idx val="2"/>
              <c:layout>
                <c:manualLayout>
                  <c:x val="-3.1250000000000002E-3"/>
                  <c:y val="1.4062499134934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7-4EC4-96E6-6DBF301B5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Not Sure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10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1332672"/>
        <c:axId val="641334640"/>
      </c:barChart>
      <c:catAx>
        <c:axId val="6413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4640"/>
        <c:crosses val="autoZero"/>
        <c:auto val="1"/>
        <c:lblAlgn val="ctr"/>
        <c:lblOffset val="100"/>
        <c:noMultiLvlLbl val="0"/>
      </c:catAx>
      <c:valAx>
        <c:axId val="6413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important do you think the following factors are in helping to maximize the potential of property and businesses along the fowler corridor? </a:t>
            </a:r>
          </a:p>
          <a:p>
            <a:pPr>
              <a:defRPr/>
            </a:pPr>
            <a:r>
              <a:rPr lang="en-US" i="1" dirty="0">
                <a:solidFill>
                  <a:srgbClr val="FFC000"/>
                </a:solidFill>
              </a:rPr>
              <a:t>Safer and more comfortable conditions</a:t>
            </a:r>
            <a:r>
              <a:rPr lang="en-US" i="1" baseline="0" dirty="0">
                <a:solidFill>
                  <a:srgbClr val="FFC000"/>
                </a:solidFill>
              </a:rPr>
              <a:t> for pedestrians and </a:t>
            </a:r>
            <a:r>
              <a:rPr lang="en-US" i="1" u="none" baseline="0" dirty="0">
                <a:solidFill>
                  <a:srgbClr val="FFC000"/>
                </a:solidFill>
              </a:rPr>
              <a:t>cyclists</a:t>
            </a:r>
            <a:endParaRPr lang="en-US" i="1" u="sng" dirty="0">
              <a:solidFill>
                <a:srgbClr val="FFC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67-4EC4-96E6-6DBF301B5C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67-4EC4-96E6-6DBF301B5C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67-4EC4-96E6-6DBF301B5C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67-4EC4-96E6-6DBF301B5C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67-4EC4-96E6-6DBF301B5C4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7-4EC4-96E6-6DBF301B5C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7-4EC4-96E6-6DBF301B5C4B}"/>
                </c:ext>
              </c:extLst>
            </c:dLbl>
            <c:dLbl>
              <c:idx val="2"/>
              <c:layout>
                <c:manualLayout>
                  <c:x val="-3.1250000000000002E-3"/>
                  <c:y val="1.4062499134934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7-4EC4-96E6-6DBF301B5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Not Sure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1332672"/>
        <c:axId val="641334640"/>
      </c:barChart>
      <c:catAx>
        <c:axId val="6413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4640"/>
        <c:crosses val="autoZero"/>
        <c:auto val="1"/>
        <c:lblAlgn val="ctr"/>
        <c:lblOffset val="100"/>
        <c:noMultiLvlLbl val="0"/>
      </c:catAx>
      <c:valAx>
        <c:axId val="6413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important do you think the following factors are in helping to maximize the potential of property and businesses along the fowler corridor? </a:t>
            </a:r>
          </a:p>
          <a:p>
            <a:pPr>
              <a:defRPr/>
            </a:pPr>
            <a:r>
              <a:rPr lang="en-US" i="1" dirty="0">
                <a:solidFill>
                  <a:srgbClr val="FFC000"/>
                </a:solidFill>
              </a:rPr>
              <a:t>More attractive</a:t>
            </a:r>
            <a:r>
              <a:rPr lang="en-US" i="1" baseline="0" dirty="0">
                <a:solidFill>
                  <a:srgbClr val="FFC000"/>
                </a:solidFill>
              </a:rPr>
              <a:t> physical appearance of buildings &amp; signage</a:t>
            </a:r>
            <a:endParaRPr lang="en-US" i="1" u="sng" dirty="0">
              <a:solidFill>
                <a:srgbClr val="FFC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67-4EC4-96E6-6DBF301B5C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67-4EC4-96E6-6DBF301B5C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67-4EC4-96E6-6DBF301B5C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67-4EC4-96E6-6DBF301B5C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67-4EC4-96E6-6DBF301B5C4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7-4EC4-96E6-6DBF301B5C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7-4EC4-96E6-6DBF301B5C4B}"/>
                </c:ext>
              </c:extLst>
            </c:dLbl>
            <c:dLbl>
              <c:idx val="2"/>
              <c:layout>
                <c:manualLayout>
                  <c:x val="-3.1250000000000002E-3"/>
                  <c:y val="1.4062499134934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7-4EC4-96E6-6DBF301B5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Not Sure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1332672"/>
        <c:axId val="641334640"/>
      </c:barChart>
      <c:catAx>
        <c:axId val="6413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4640"/>
        <c:crosses val="autoZero"/>
        <c:auto val="1"/>
        <c:lblAlgn val="ctr"/>
        <c:lblOffset val="100"/>
        <c:noMultiLvlLbl val="0"/>
      </c:catAx>
      <c:valAx>
        <c:axId val="6413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important do you think the following factors are in helping to maximize the potential of property and businesses along the fowler corridor? </a:t>
            </a:r>
          </a:p>
          <a:p>
            <a:pPr>
              <a:defRPr/>
            </a:pPr>
            <a:r>
              <a:rPr lang="en-US" i="1" dirty="0">
                <a:solidFill>
                  <a:srgbClr val="FFC000"/>
                </a:solidFill>
              </a:rPr>
              <a:t>Better public</a:t>
            </a:r>
            <a:r>
              <a:rPr lang="en-US" i="1" baseline="0" dirty="0">
                <a:solidFill>
                  <a:srgbClr val="FFC000"/>
                </a:solidFill>
              </a:rPr>
              <a:t> transportation options and service</a:t>
            </a:r>
            <a:endParaRPr lang="en-US" i="1" u="sng" dirty="0">
              <a:solidFill>
                <a:srgbClr val="FFC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67-4EC4-96E6-6DBF301B5C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67-4EC4-96E6-6DBF301B5C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67-4EC4-96E6-6DBF301B5C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67-4EC4-96E6-6DBF301B5C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67-4EC4-96E6-6DBF301B5C4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7-4EC4-96E6-6DBF301B5C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7-4EC4-96E6-6DBF301B5C4B}"/>
                </c:ext>
              </c:extLst>
            </c:dLbl>
            <c:dLbl>
              <c:idx val="2"/>
              <c:layout>
                <c:manualLayout>
                  <c:x val="-3.1250000000000002E-3"/>
                  <c:y val="1.4062499134934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7-4EC4-96E6-6DBF301B5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Not Sure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8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1332672"/>
        <c:axId val="641334640"/>
      </c:barChart>
      <c:catAx>
        <c:axId val="6413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4640"/>
        <c:crosses val="autoZero"/>
        <c:auto val="1"/>
        <c:lblAlgn val="ctr"/>
        <c:lblOffset val="100"/>
        <c:noMultiLvlLbl val="0"/>
      </c:catAx>
      <c:valAx>
        <c:axId val="6413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important do you think the following factors are in helping to maximize the potential of property and businesses along the fowler corridor? </a:t>
            </a:r>
          </a:p>
          <a:p>
            <a:pPr>
              <a:defRPr/>
            </a:pPr>
            <a:r>
              <a:rPr lang="en-US" i="1" dirty="0">
                <a:solidFill>
                  <a:srgbClr val="FFC000"/>
                </a:solidFill>
              </a:rPr>
              <a:t>More affordable housing options in the area</a:t>
            </a:r>
            <a:endParaRPr lang="en-US" i="1" u="sng" dirty="0">
              <a:solidFill>
                <a:srgbClr val="FFC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67-4EC4-96E6-6DBF301B5C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67-4EC4-96E6-6DBF301B5C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67-4EC4-96E6-6DBF301B5C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67-4EC4-96E6-6DBF301B5C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67-4EC4-96E6-6DBF301B5C4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7-4EC4-96E6-6DBF301B5C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7-4EC4-96E6-6DBF301B5C4B}"/>
                </c:ext>
              </c:extLst>
            </c:dLbl>
            <c:dLbl>
              <c:idx val="2"/>
              <c:layout>
                <c:manualLayout>
                  <c:x val="-3.1250000000000002E-3"/>
                  <c:y val="1.4062499134934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7-4EC4-96E6-6DBF301B5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Not Sure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1332672"/>
        <c:axId val="641334640"/>
      </c:barChart>
      <c:catAx>
        <c:axId val="6413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4640"/>
        <c:crosses val="autoZero"/>
        <c:auto val="1"/>
        <c:lblAlgn val="ctr"/>
        <c:lblOffset val="100"/>
        <c:noMultiLvlLbl val="0"/>
      </c:catAx>
      <c:valAx>
        <c:axId val="6413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important do you think the following factors are in helping to maximize the potential of property and businesses along the fowler corridor? </a:t>
            </a:r>
          </a:p>
          <a:p>
            <a:pPr>
              <a:defRPr/>
            </a:pPr>
            <a:r>
              <a:rPr lang="en-US" i="1" dirty="0">
                <a:solidFill>
                  <a:srgbClr val="FFC000"/>
                </a:solidFill>
              </a:rPr>
              <a:t>Visibly branding the corridor as a gateway to an innovation community through signage and public art</a:t>
            </a:r>
            <a:endParaRPr lang="en-US" i="1" u="sng" dirty="0">
              <a:solidFill>
                <a:srgbClr val="FFC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what extent do you agree: "The segment of Fowler Avenue between I-275 and 30th Street North looks like a gateway to a world-class Innovation District where cutting-edge advances are being made in medicine, science, and technology."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67-4EC4-96E6-6DBF301B5C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67-4EC4-96E6-6DBF301B5C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67-4EC4-96E6-6DBF301B5C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67-4EC4-96E6-6DBF301B5C4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7-4EC4-96E6-6DBF301B5C4B}"/>
                </c:ext>
              </c:extLst>
            </c:dLbl>
            <c:dLbl>
              <c:idx val="1"/>
              <c:layout>
                <c:manualLayout>
                  <c:x val="-3.1250000000000002E-3"/>
                  <c:y val="1.40624991349348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7-4EC4-96E6-6DBF301B5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Sheet1!$A$3:$A$7</c:f>
              <c:strCache>
                <c:ptCount val="4"/>
                <c:pt idx="0">
                  <c:v>Disagree</c:v>
                </c:pt>
                <c:pt idx="1">
                  <c:v>Not Sure</c:v>
                </c:pt>
                <c:pt idx="2">
                  <c:v>Agree</c:v>
                </c:pt>
                <c:pt idx="3">
                  <c:v>Strongly Agree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C-422A-80B7-74322C7B8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1332672"/>
        <c:axId val="641334640"/>
      </c:barChart>
      <c:catAx>
        <c:axId val="6413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4640"/>
        <c:crosses val="autoZero"/>
        <c:auto val="1"/>
        <c:lblAlgn val="ctr"/>
        <c:lblOffset val="100"/>
        <c:noMultiLvlLbl val="0"/>
      </c:catAx>
      <c:valAx>
        <c:axId val="6413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33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5B8B-BCDB-4606-972C-2AD2726D99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D949A-4DC6-40F5-9C7F-A668026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81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6F6D5-BAD9-4BCD-BDC0-5AB0E7286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54438-60F9-4B08-A903-AB09FAC0E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6367E-2827-4B7F-83EB-80CA15B1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9C738-B0CB-4702-8E7C-69611C80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1E5B5-B072-4E1B-9442-2802197B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4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3E91-CEF6-4773-B7D4-5AF2B0471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C187B-DA36-40CE-80F5-5F62175AA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55492-7D66-4176-8546-82908DC7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6A13B-9003-4A52-8724-28FFF672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33A01-ED1A-4D98-95D5-D93E9104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0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0ABE7D-6D8B-493D-B2B2-C25DDEF3E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C353B-5F33-4DDD-8690-B1A8EF4BF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ED350-88D5-4551-9A4B-D0DBC5E5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AB1E3-39EB-4FC7-ACF2-3035D23B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635BE-E06E-41E6-91A2-A2871AE8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4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4BB87-C7AD-4ADE-8C50-711F5D7C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CCCBD-0584-4F11-A858-18BC84479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0B72B-F0EB-4A9E-ACAD-A10EAED1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0B4BD-2CB8-41F7-91D8-59A228854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8553C-4422-484E-A02A-A60B669F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6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39EF-83CB-4FD9-9D63-9FE50E62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46977-6EDC-4D40-86E9-CFEE7161A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3C889-BFCE-4EAB-AC1D-EE4B8C1E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FF981-58BD-4BFA-B801-2530F61E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2E9FA-2600-4087-9485-02712DC6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0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9BF6C-DA99-4833-97FE-B93EB085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D527F-47DB-4BA8-A5BE-4AA80FEBC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25EB8-2E3A-42D7-B90F-8ACFC179E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4829A-664E-4C57-A16D-4B8ABE1C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2EB53-79D0-404A-8AC4-90DBEB5C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42A18-FB36-4282-A9C9-A2541EF9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9E66-0359-45C5-AB08-08771ACC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06E37-502D-4AE4-9C6A-3EA67AC12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FA4D2-EE22-4384-9DA5-EA35B4289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74601-ECAA-49BE-BFED-F36853FC7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513AC5-4015-4C39-962C-FA6B2DEE2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BC3A19-48A5-4DE3-9A71-F23588418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B83BE-858F-4BD5-8338-95A743C22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136B28-DF86-463F-AE23-077304AE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2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C2172-1B5F-4F44-B4D6-8E66FE55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EF5BC-F1FE-411A-8BC8-448E709F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6B7BE-D106-486E-8525-E108746A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38C79-464F-4435-A7C5-CDAC59BF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6CA8D-A2ED-4BF9-8964-39CB4DB33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C78590-2768-468C-BD6C-436C4A9B4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D1B3C-3DEC-4B3B-829C-97BCCA2D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8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5489-C4F8-4607-A028-1BF126A7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AE63E-A630-40C1-A320-29E8B19CB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98FF7-9313-416C-A995-3B8785E8B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93E34-4EE9-4685-8A82-0A16F866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5C1A2-0CBE-4D50-955E-C693D64E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40B2E-8F80-4F8D-A925-32642B7E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7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CB1E1-7666-4082-8EE4-077FA462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AA1EE-AEC0-4112-B712-0F3A6452C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D6365-3DE6-419B-B68B-BC3594CF7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0BD78-1F2F-4369-918C-FA3B05E0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C4C8E-1118-4AEE-98D7-74F31E56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25729-C357-464C-957C-7DB7F5B5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C719D0-8B14-41DD-B64B-400CC61FF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548F4-B286-4F0D-87EE-091EC44C3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76CBA-363A-4EA3-B19B-6DDEFE852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905F-E199-4CDC-B1CB-EAF981BEC4E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41BAC-EB49-4768-A5EB-2A980B8FE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5B8D3-2620-4909-95F3-6ECC4C7A2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3FFBD-B619-4A5A-A38D-765D156F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7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mpainnovation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4644D8-9961-451C-AD6B-71ED6CBE1EA3}"/>
              </a:ext>
            </a:extLst>
          </p:cNvPr>
          <p:cNvSpPr txBox="1"/>
          <p:nvPr/>
        </p:nvSpPr>
        <p:spPr>
          <a:xfrm>
            <a:off x="1620287" y="1504949"/>
            <a:ext cx="6393021" cy="3114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C3D72D"/>
                </a:solidFill>
                <a:latin typeface="+mj-lt"/>
                <a:ea typeface="+mj-ea"/>
                <a:cs typeface="+mj-cs"/>
              </a:rPr>
              <a:t>Real Estate 2.0: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C3D72D"/>
                </a:solidFill>
                <a:latin typeface="+mj-lt"/>
                <a:ea typeface="+mj-ea"/>
                <a:cs typeface="+mj-cs"/>
              </a:rPr>
              <a:t>Fowler Avenue &amp; Opportunity Zones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1" dirty="0">
              <a:solidFill>
                <a:srgbClr val="C3D72D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C3D72D"/>
                </a:solidFill>
                <a:latin typeface="+mj-lt"/>
                <a:ea typeface="+mj-ea"/>
                <a:cs typeface="+mj-cs"/>
              </a:rPr>
              <a:t>Survey response summary</a:t>
            </a: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7" r="1" b="12967"/>
          <a:stretch/>
        </p:blipFill>
        <p:spPr>
          <a:xfrm>
            <a:off x="8852914" y="1623289"/>
            <a:ext cx="2584710" cy="1779233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9E1F4A-20DD-4AE0-B4B2-9E034F5E4C3B}"/>
              </a:ext>
            </a:extLst>
          </p:cNvPr>
          <p:cNvSpPr txBox="1"/>
          <p:nvPr/>
        </p:nvSpPr>
        <p:spPr>
          <a:xfrm>
            <a:off x="8449201" y="3812116"/>
            <a:ext cx="32532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www.TampaInnovation.com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Facebook.com/</a:t>
            </a:r>
            <a:r>
              <a:rPr lang="en-US" dirty="0" err="1"/>
              <a:t>TampaInnovation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Twitter: @TampaInnovation</a:t>
            </a:r>
          </a:p>
        </p:txBody>
      </p:sp>
    </p:spTree>
    <p:extLst>
      <p:ext uri="{BB962C8B-B14F-4D97-AF65-F5344CB8AC3E}">
        <p14:creationId xmlns:p14="http://schemas.microsoft.com/office/powerpoint/2010/main" val="3145258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1948034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165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9410408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55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0362527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897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1520573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853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075881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48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9561996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842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4694320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464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5919761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542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025709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501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EF585E3-D96A-4365-BB8B-EE7CB722A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52387"/>
            <a:ext cx="1857375" cy="154781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4FDAB2-3608-42DB-99F8-1A66DF84D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4552369"/>
              </p:ext>
            </p:extLst>
          </p:nvPr>
        </p:nvGraphicFramePr>
        <p:xfrm>
          <a:off x="2777724" y="826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313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399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Eddie Burch</dc:creator>
  <cp:lastModifiedBy>Eddie Burch</cp:lastModifiedBy>
  <cp:revision>6</cp:revision>
  <dcterms:created xsi:type="dcterms:W3CDTF">2020-08-26T18:30:21Z</dcterms:created>
  <dcterms:modified xsi:type="dcterms:W3CDTF">2020-09-14T15:51:23Z</dcterms:modified>
</cp:coreProperties>
</file>